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94" r:id="rId3"/>
    <p:sldId id="295" r:id="rId4"/>
    <p:sldId id="266" r:id="rId5"/>
    <p:sldId id="267" r:id="rId6"/>
    <p:sldId id="268" r:id="rId7"/>
    <p:sldId id="270" r:id="rId8"/>
    <p:sldId id="271" r:id="rId9"/>
    <p:sldId id="287" r:id="rId10"/>
    <p:sldId id="290" r:id="rId11"/>
    <p:sldId id="291" r:id="rId12"/>
    <p:sldId id="275" r:id="rId13"/>
    <p:sldId id="277" r:id="rId14"/>
    <p:sldId id="292" r:id="rId15"/>
    <p:sldId id="278" r:id="rId16"/>
    <p:sldId id="279" r:id="rId17"/>
    <p:sldId id="280" r:id="rId18"/>
    <p:sldId id="274" r:id="rId19"/>
    <p:sldId id="281" r:id="rId20"/>
    <p:sldId id="285" r:id="rId21"/>
    <p:sldId id="286" r:id="rId22"/>
    <p:sldId id="288" r:id="rId23"/>
    <p:sldId id="289" r:id="rId24"/>
    <p:sldId id="29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1/16/2015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1/16/2015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fu.ca/~pabel/321%20discussion.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28600" y="0"/>
            <a:ext cx="8915400" cy="1752600"/>
          </a:xfrm>
        </p:spPr>
        <p:txBody>
          <a:bodyPr>
            <a:normAutofit fontScale="90000"/>
          </a:bodyPr>
          <a:lstStyle/>
          <a:p>
            <a:r>
              <a:rPr lang="en-US" sz="3600" dirty="0" smtClean="0"/>
              <a:t>History 321: </a:t>
            </a:r>
            <a:br>
              <a:rPr lang="en-US" sz="3600" dirty="0" smtClean="0"/>
            </a:br>
            <a:r>
              <a:rPr lang="en-US" sz="3600" dirty="0" smtClean="0"/>
              <a:t>State and Society in Early Modern Europe:</a:t>
            </a:r>
            <a:br>
              <a:rPr lang="en-US" sz="3600" dirty="0" smtClean="0"/>
            </a:br>
            <a:r>
              <a:rPr lang="en-US" sz="3600" dirty="0" smtClean="0"/>
              <a:t>The Thirty Years War</a:t>
            </a:r>
            <a:endParaRPr lang="en-US" sz="3600" dirty="0"/>
          </a:p>
        </p:txBody>
      </p:sp>
    </p:spTree>
    <p:extLst>
      <p:ext uri="{BB962C8B-B14F-4D97-AF65-F5344CB8AC3E}">
        <p14:creationId xmlns:p14="http://schemas.microsoft.com/office/powerpoint/2010/main" val="4141869727"/>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dirty="0" smtClean="0"/>
              <a:t>More controversies</a:t>
            </a:r>
            <a:endParaRPr lang="en-CA" dirty="0"/>
          </a:p>
        </p:txBody>
      </p:sp>
      <p:sp>
        <p:nvSpPr>
          <p:cNvPr id="3" name="Content Placeholder 2"/>
          <p:cNvSpPr>
            <a:spLocks noGrp="1"/>
          </p:cNvSpPr>
          <p:nvPr>
            <p:ph idx="1"/>
          </p:nvPr>
        </p:nvSpPr>
        <p:spPr>
          <a:xfrm>
            <a:off x="228600" y="1112520"/>
            <a:ext cx="5105400" cy="5166360"/>
          </a:xfrm>
        </p:spPr>
        <p:txBody>
          <a:bodyPr>
            <a:normAutofit/>
          </a:bodyPr>
          <a:lstStyle/>
          <a:p>
            <a:r>
              <a:rPr lang="en-CA" dirty="0" err="1" smtClean="0"/>
              <a:t>Strassburg</a:t>
            </a:r>
            <a:r>
              <a:rPr lang="en-CA" dirty="0" smtClean="0"/>
              <a:t> Bishops’ War, 1592-1604</a:t>
            </a:r>
          </a:p>
          <a:p>
            <a:pPr lvl="1"/>
            <a:r>
              <a:rPr lang="en-CA" dirty="0" smtClean="0"/>
              <a:t>Bishop-elect Johann Georg, Lorraine, </a:t>
            </a:r>
            <a:r>
              <a:rPr lang="en-CA" dirty="0" err="1" smtClean="0"/>
              <a:t>Württemburg</a:t>
            </a:r>
            <a:endParaRPr lang="en-CA" dirty="0" smtClean="0"/>
          </a:p>
          <a:p>
            <a:r>
              <a:rPr lang="en-CA" dirty="0" smtClean="0"/>
              <a:t>An international Protestant alliance to oppose a Catholic plot?</a:t>
            </a:r>
          </a:p>
          <a:p>
            <a:pPr lvl="1"/>
            <a:r>
              <a:rPr lang="en-CA" dirty="0" smtClean="0"/>
              <a:t>militant Palatinate vs. politic Saxony</a:t>
            </a:r>
          </a:p>
          <a:p>
            <a:pPr lvl="1"/>
            <a:r>
              <a:rPr lang="en-CA" dirty="0" smtClean="0"/>
              <a:t>Christian of </a:t>
            </a:r>
            <a:r>
              <a:rPr lang="en-CA" dirty="0" err="1" smtClean="0"/>
              <a:t>Anhalt</a:t>
            </a:r>
            <a:r>
              <a:rPr lang="en-CA" dirty="0" smtClean="0"/>
              <a:t> (Calvinist), governor of Upper Palatinate, 1595</a:t>
            </a:r>
            <a:endParaRPr lang="en-CA" dirty="0"/>
          </a:p>
        </p:txBody>
      </p:sp>
    </p:spTree>
    <p:extLst>
      <p:ext uri="{BB962C8B-B14F-4D97-AF65-F5344CB8AC3E}">
        <p14:creationId xmlns:p14="http://schemas.microsoft.com/office/powerpoint/2010/main" val="254482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CA" dirty="0" smtClean="0"/>
              <a:t>More controversies</a:t>
            </a:r>
            <a:endParaRPr lang="en-CA" dirty="0"/>
          </a:p>
        </p:txBody>
      </p:sp>
      <p:sp>
        <p:nvSpPr>
          <p:cNvPr id="3" name="Content Placeholder 2"/>
          <p:cNvSpPr>
            <a:spLocks noGrp="1"/>
          </p:cNvSpPr>
          <p:nvPr>
            <p:ph idx="1"/>
          </p:nvPr>
        </p:nvSpPr>
        <p:spPr>
          <a:xfrm>
            <a:off x="76200" y="838200"/>
            <a:ext cx="4876800" cy="5867400"/>
          </a:xfrm>
        </p:spPr>
        <p:txBody>
          <a:bodyPr>
            <a:normAutofit/>
          </a:bodyPr>
          <a:lstStyle/>
          <a:p>
            <a:r>
              <a:rPr lang="en-CA" dirty="0" smtClean="0"/>
              <a:t>Four Monasteries Dispute, 1599-1601</a:t>
            </a:r>
          </a:p>
          <a:p>
            <a:pPr lvl="1"/>
            <a:r>
              <a:rPr lang="en-CA" dirty="0" smtClean="0"/>
              <a:t>militant Palatinate vs. </a:t>
            </a:r>
            <a:r>
              <a:rPr lang="en-CA" i="1" dirty="0" err="1" smtClean="0"/>
              <a:t>Reichskammergericht</a:t>
            </a:r>
            <a:endParaRPr lang="en-CA" dirty="0" smtClean="0"/>
          </a:p>
          <a:p>
            <a:pPr lvl="1"/>
            <a:r>
              <a:rPr lang="en-CA" dirty="0" smtClean="0"/>
              <a:t>stubborn Saxony</a:t>
            </a:r>
          </a:p>
          <a:p>
            <a:r>
              <a:rPr lang="en-CA" dirty="0" smtClean="0"/>
              <a:t>Bavaria</a:t>
            </a:r>
          </a:p>
          <a:p>
            <a:pPr lvl="1"/>
            <a:r>
              <a:rPr lang="en-CA" dirty="0" smtClean="0"/>
              <a:t>devout Duke             Maximilian I (1598-1651)</a:t>
            </a:r>
          </a:p>
          <a:p>
            <a:pPr lvl="1"/>
            <a:r>
              <a:rPr lang="en-CA" dirty="0" smtClean="0"/>
              <a:t>vs. </a:t>
            </a:r>
            <a:r>
              <a:rPr lang="en-CA" i="1" dirty="0" err="1" smtClean="0"/>
              <a:t>itio</a:t>
            </a:r>
            <a:r>
              <a:rPr lang="en-CA" i="1" dirty="0" smtClean="0"/>
              <a:t> in </a:t>
            </a:r>
            <a:r>
              <a:rPr lang="en-CA" i="1" dirty="0" err="1" smtClean="0"/>
              <a:t>partes</a:t>
            </a:r>
            <a:endParaRPr lang="en-CA" i="1" dirty="0" smtClean="0"/>
          </a:p>
          <a:p>
            <a:pPr lvl="1"/>
            <a:endParaRPr lang="en-CA" dirty="0"/>
          </a:p>
        </p:txBody>
      </p:sp>
    </p:spTree>
    <p:extLst>
      <p:ext uri="{BB962C8B-B14F-4D97-AF65-F5344CB8AC3E}">
        <p14:creationId xmlns:p14="http://schemas.microsoft.com/office/powerpoint/2010/main" val="274085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CA" dirty="0" smtClean="0"/>
              <a:t>More controversies</a:t>
            </a:r>
            <a:endParaRPr lang="en-CA" dirty="0"/>
          </a:p>
        </p:txBody>
      </p:sp>
      <p:sp>
        <p:nvSpPr>
          <p:cNvPr id="3" name="Content Placeholder 2"/>
          <p:cNvSpPr>
            <a:spLocks noGrp="1"/>
          </p:cNvSpPr>
          <p:nvPr>
            <p:ph idx="1"/>
          </p:nvPr>
        </p:nvSpPr>
        <p:spPr>
          <a:xfrm>
            <a:off x="228600" y="838200"/>
            <a:ext cx="8534400" cy="5334000"/>
          </a:xfrm>
        </p:spPr>
        <p:txBody>
          <a:bodyPr>
            <a:normAutofit lnSpcReduction="10000"/>
          </a:bodyPr>
          <a:lstStyle/>
          <a:p>
            <a:r>
              <a:rPr lang="en-CA" dirty="0" smtClean="0"/>
              <a:t>FIC </a:t>
            </a:r>
            <a:r>
              <a:rPr lang="en-CA" dirty="0" err="1" smtClean="0"/>
              <a:t>Donauwörth</a:t>
            </a:r>
            <a:endParaRPr lang="en-CA" dirty="0" smtClean="0"/>
          </a:p>
          <a:p>
            <a:pPr lvl="1"/>
            <a:r>
              <a:rPr lang="en-CA" dirty="0" smtClean="0"/>
              <a:t>prominence of </a:t>
            </a:r>
            <a:r>
              <a:rPr lang="en-CA" i="1" dirty="0" err="1" smtClean="0"/>
              <a:t>Reichshofrat</a:t>
            </a:r>
            <a:endParaRPr lang="en-CA" dirty="0" smtClean="0"/>
          </a:p>
          <a:p>
            <a:pPr lvl="1"/>
            <a:r>
              <a:rPr lang="en-CA" dirty="0" smtClean="0"/>
              <a:t>1606: Battle of the Flags</a:t>
            </a:r>
          </a:p>
          <a:p>
            <a:pPr lvl="1"/>
            <a:r>
              <a:rPr lang="en-CA" dirty="0" smtClean="0"/>
              <a:t>1607: Imperial Ban</a:t>
            </a:r>
          </a:p>
          <a:p>
            <a:r>
              <a:rPr lang="en-CA" dirty="0" smtClean="0"/>
              <a:t>Document 3: </a:t>
            </a:r>
          </a:p>
          <a:p>
            <a:pPr lvl="1"/>
            <a:r>
              <a:rPr lang="en-CA" dirty="0" smtClean="0">
                <a:solidFill>
                  <a:srgbClr val="FFFF00"/>
                </a:solidFill>
              </a:rPr>
              <a:t>What </a:t>
            </a:r>
            <a:r>
              <a:rPr lang="en-CA" dirty="0">
                <a:solidFill>
                  <a:srgbClr val="FFFF00"/>
                </a:solidFill>
              </a:rPr>
              <a:t>did it mean for Rudolf II to impose the imperial ban on </a:t>
            </a:r>
            <a:r>
              <a:rPr lang="en-CA" dirty="0" err="1">
                <a:solidFill>
                  <a:srgbClr val="FFFF00"/>
                </a:solidFill>
              </a:rPr>
              <a:t>Donauwörth</a:t>
            </a:r>
            <a:r>
              <a:rPr lang="en-CA" dirty="0">
                <a:solidFill>
                  <a:srgbClr val="FFFF00"/>
                </a:solidFill>
              </a:rPr>
              <a:t>?  Why does he mention Maximilian of Bavaria?</a:t>
            </a:r>
          </a:p>
          <a:p>
            <a:r>
              <a:rPr lang="en-CA" dirty="0" smtClean="0"/>
              <a:t>1608 Reichstag</a:t>
            </a:r>
          </a:p>
          <a:p>
            <a:pPr lvl="1"/>
            <a:r>
              <a:rPr lang="en-CA" dirty="0" smtClean="0"/>
              <a:t>confirm Peace of Augsburg</a:t>
            </a:r>
          </a:p>
          <a:p>
            <a:pPr lvl="1"/>
            <a:r>
              <a:rPr lang="en-CA" dirty="0" smtClean="0"/>
              <a:t>respect 1552</a:t>
            </a:r>
          </a:p>
          <a:p>
            <a:pPr lvl="1"/>
            <a:r>
              <a:rPr lang="en-CA" dirty="0" smtClean="0"/>
              <a:t>impasse; waning of moderation</a:t>
            </a:r>
            <a:endParaRPr lang="en-CA" dirty="0"/>
          </a:p>
        </p:txBody>
      </p:sp>
    </p:spTree>
    <p:extLst>
      <p:ext uri="{BB962C8B-B14F-4D97-AF65-F5344CB8AC3E}">
        <p14:creationId xmlns:p14="http://schemas.microsoft.com/office/powerpoint/2010/main" val="94285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305800" cy="838200"/>
          </a:xfrm>
        </p:spPr>
        <p:txBody>
          <a:bodyPr>
            <a:normAutofit/>
          </a:bodyPr>
          <a:lstStyle/>
          <a:p>
            <a:r>
              <a:rPr lang="en-CA" sz="3600" dirty="0" smtClean="0"/>
              <a:t>Protestant Union, Catholic League</a:t>
            </a:r>
            <a:endParaRPr lang="en-CA" sz="3600" dirty="0"/>
          </a:p>
        </p:txBody>
      </p:sp>
      <p:sp>
        <p:nvSpPr>
          <p:cNvPr id="3" name="Content Placeholder 2"/>
          <p:cNvSpPr>
            <a:spLocks noGrp="1"/>
          </p:cNvSpPr>
          <p:nvPr>
            <p:ph idx="1"/>
          </p:nvPr>
        </p:nvSpPr>
        <p:spPr>
          <a:xfrm>
            <a:off x="304800" y="990600"/>
            <a:ext cx="7620000" cy="5562600"/>
          </a:xfrm>
        </p:spPr>
        <p:txBody>
          <a:bodyPr>
            <a:normAutofit/>
          </a:bodyPr>
          <a:lstStyle/>
          <a:p>
            <a:r>
              <a:rPr lang="en-CA" dirty="0" smtClean="0"/>
              <a:t>Common problems</a:t>
            </a:r>
          </a:p>
          <a:p>
            <a:pPr lvl="1"/>
            <a:r>
              <a:rPr lang="en-CA" dirty="0" smtClean="0"/>
              <a:t>dynastic, security interests</a:t>
            </a:r>
          </a:p>
          <a:p>
            <a:pPr lvl="1"/>
            <a:r>
              <a:rPr lang="en-CA" dirty="0" smtClean="0"/>
              <a:t>“adventurous policies more likely” (p. 228)</a:t>
            </a:r>
          </a:p>
          <a:p>
            <a:pPr lvl="1"/>
            <a:r>
              <a:rPr lang="en-CA" dirty="0" smtClean="0"/>
              <a:t>confessional League vs. Habsburgs</a:t>
            </a:r>
          </a:p>
          <a:p>
            <a:pPr lvl="1"/>
            <a:r>
              <a:rPr lang="en-CA" dirty="0" smtClean="0"/>
              <a:t>primary purpose:  </a:t>
            </a:r>
          </a:p>
          <a:p>
            <a:pPr lvl="2"/>
            <a:r>
              <a:rPr lang="en-CA" sz="2400" dirty="0" smtClean="0"/>
              <a:t>preparations for an inevitable war</a:t>
            </a:r>
          </a:p>
          <a:p>
            <a:pPr lvl="2"/>
            <a:r>
              <a:rPr lang="en-CA" sz="2400" dirty="0" smtClean="0"/>
              <a:t>pressure tactic to make the Emperor see reason</a:t>
            </a:r>
          </a:p>
          <a:p>
            <a:pPr lvl="2"/>
            <a:r>
              <a:rPr lang="en-CA" sz="2400" dirty="0" smtClean="0"/>
              <a:t>spreading the cost of defence (Bavaria)</a:t>
            </a:r>
          </a:p>
          <a:p>
            <a:pPr lvl="2"/>
            <a:r>
              <a:rPr lang="en-CA" sz="2400" dirty="0" smtClean="0"/>
              <a:t>deterrence for Protestants</a:t>
            </a:r>
          </a:p>
          <a:p>
            <a:pPr lvl="1"/>
            <a:endParaRPr lang="en-CA" dirty="0"/>
          </a:p>
        </p:txBody>
      </p:sp>
    </p:spTree>
    <p:extLst>
      <p:ext uri="{BB962C8B-B14F-4D97-AF65-F5344CB8AC3E}">
        <p14:creationId xmlns:p14="http://schemas.microsoft.com/office/powerpoint/2010/main" val="153109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3600" dirty="0" smtClean="0"/>
              <a:t>Documents 3-5</a:t>
            </a:r>
            <a:endParaRPr lang="en-CA" sz="3600" dirty="0"/>
          </a:p>
        </p:txBody>
      </p:sp>
      <p:sp>
        <p:nvSpPr>
          <p:cNvPr id="3" name="Content Placeholder 2"/>
          <p:cNvSpPr>
            <a:spLocks noGrp="1"/>
          </p:cNvSpPr>
          <p:nvPr>
            <p:ph idx="1"/>
          </p:nvPr>
        </p:nvSpPr>
        <p:spPr>
          <a:xfrm>
            <a:off x="152400" y="838200"/>
            <a:ext cx="8839200" cy="5791200"/>
          </a:xfrm>
        </p:spPr>
        <p:txBody>
          <a:bodyPr>
            <a:normAutofit fontScale="92500" lnSpcReduction="10000"/>
          </a:bodyPr>
          <a:lstStyle/>
          <a:p>
            <a:pPr marL="651510" indent="-514350">
              <a:buFont typeface="+mj-lt"/>
              <a:buAutoNum type="arabicPeriod"/>
            </a:pPr>
            <a:r>
              <a:rPr lang="en-CA" dirty="0" smtClean="0"/>
              <a:t>What did it mean for Rudolf II to impose the imperial ban on </a:t>
            </a:r>
            <a:r>
              <a:rPr lang="en-CA" dirty="0" err="1" smtClean="0"/>
              <a:t>Donauwörth</a:t>
            </a:r>
            <a:r>
              <a:rPr lang="en-CA" dirty="0" smtClean="0"/>
              <a:t>?  Why does he mention Maximilian of Bavaria?</a:t>
            </a:r>
          </a:p>
          <a:p>
            <a:pPr marL="651510" indent="-514350">
              <a:buFont typeface="+mj-lt"/>
              <a:buAutoNum type="arabicPeriod"/>
            </a:pPr>
            <a:r>
              <a:rPr lang="en-CA" dirty="0" smtClean="0"/>
              <a:t>How did the Protestant Union and Catholic League justify their establishment?  </a:t>
            </a:r>
          </a:p>
          <a:p>
            <a:pPr marL="651510" indent="-514350">
              <a:buFont typeface="+mj-lt"/>
              <a:buAutoNum type="arabicPeriod"/>
            </a:pPr>
            <a:r>
              <a:rPr lang="en-CA" dirty="0" smtClean="0"/>
              <a:t>Why do the articles of the Protestant Union and Catholic League refer to the Emperor, the imperial constitution, and imperial laws?</a:t>
            </a:r>
          </a:p>
          <a:p>
            <a:pPr marL="651510" indent="-514350">
              <a:buFont typeface="+mj-lt"/>
              <a:buAutoNum type="arabicPeriod"/>
            </a:pPr>
            <a:r>
              <a:rPr lang="en-CA" dirty="0" smtClean="0"/>
              <a:t>Do you notice parallels and / or differences between the articles of the Protestant Union and Catholic League?  What are they?</a:t>
            </a:r>
          </a:p>
          <a:p>
            <a:pPr marL="651510" indent="-514350">
              <a:buFont typeface="+mj-lt"/>
              <a:buAutoNum type="arabicPeriod"/>
            </a:pPr>
            <a:r>
              <a:rPr lang="en-CA" dirty="0" smtClean="0"/>
              <a:t>Does the language of the articles of the Protestant Union and Catholic League point to confessional polarisation?</a:t>
            </a:r>
            <a:endParaRPr lang="en-CA" dirty="0"/>
          </a:p>
        </p:txBody>
      </p:sp>
    </p:spTree>
    <p:extLst>
      <p:ext uri="{BB962C8B-B14F-4D97-AF65-F5344CB8AC3E}">
        <p14:creationId xmlns:p14="http://schemas.microsoft.com/office/powerpoint/2010/main" val="23131631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305800" cy="838200"/>
          </a:xfrm>
        </p:spPr>
        <p:txBody>
          <a:bodyPr>
            <a:normAutofit/>
          </a:bodyPr>
          <a:lstStyle/>
          <a:p>
            <a:r>
              <a:rPr lang="en-CA" sz="3600" dirty="0" err="1" smtClean="0"/>
              <a:t>Jülich</a:t>
            </a:r>
            <a:r>
              <a:rPr lang="en-CA" sz="3600" dirty="0" smtClean="0"/>
              <a:t>-Cleves Crisis, 1609-10</a:t>
            </a:r>
            <a:endParaRPr lang="en-CA" sz="3600" dirty="0"/>
          </a:p>
        </p:txBody>
      </p:sp>
      <p:sp>
        <p:nvSpPr>
          <p:cNvPr id="3" name="Content Placeholder 2"/>
          <p:cNvSpPr>
            <a:spLocks noGrp="1"/>
          </p:cNvSpPr>
          <p:nvPr>
            <p:ph idx="1"/>
          </p:nvPr>
        </p:nvSpPr>
        <p:spPr>
          <a:xfrm>
            <a:off x="304800" y="990600"/>
            <a:ext cx="8458200" cy="5638800"/>
          </a:xfrm>
        </p:spPr>
        <p:txBody>
          <a:bodyPr>
            <a:normAutofit/>
          </a:bodyPr>
          <a:lstStyle/>
          <a:p>
            <a:r>
              <a:rPr lang="en-CA" dirty="0" smtClean="0"/>
              <a:t>“The lack of major conflict in 1609-10 stemmed from widespread opposition to violence and a general desire to negotiate a peaceful solution” (p. 230).</a:t>
            </a:r>
          </a:p>
          <a:p>
            <a:r>
              <a:rPr lang="en-CA" dirty="0" smtClean="0"/>
              <a:t>location:  Rhineland; near Spanish, Dutch, French territory</a:t>
            </a:r>
          </a:p>
          <a:p>
            <a:r>
              <a:rPr lang="en-CA" dirty="0" smtClean="0"/>
              <a:t>population:  Catholics, Protestants: growing Calvinist community, esp. in Cleves</a:t>
            </a:r>
          </a:p>
          <a:p>
            <a:r>
              <a:rPr lang="en-CA" dirty="0" smtClean="0"/>
              <a:t>1609: death of Duke Johann Wilhelm of </a:t>
            </a:r>
            <a:r>
              <a:rPr lang="en-CA" dirty="0" err="1" smtClean="0"/>
              <a:t>Jülich</a:t>
            </a:r>
            <a:r>
              <a:rPr lang="en-CA" dirty="0" smtClean="0"/>
              <a:t>-Cleves</a:t>
            </a:r>
          </a:p>
          <a:p>
            <a:r>
              <a:rPr lang="en-CA" dirty="0" smtClean="0"/>
              <a:t>claimants: </a:t>
            </a:r>
            <a:r>
              <a:rPr lang="en-CA" dirty="0" err="1" smtClean="0"/>
              <a:t>Pfalz-Neuberg</a:t>
            </a:r>
            <a:r>
              <a:rPr lang="en-CA" dirty="0" smtClean="0"/>
              <a:t>, Brandenburg</a:t>
            </a:r>
          </a:p>
          <a:p>
            <a:pPr lvl="1"/>
            <a:r>
              <a:rPr lang="en-CA" dirty="0" smtClean="0"/>
              <a:t>Treaty of Dortmund (1610)</a:t>
            </a:r>
          </a:p>
          <a:p>
            <a:endParaRPr lang="en-CA" dirty="0"/>
          </a:p>
        </p:txBody>
      </p:sp>
    </p:spTree>
    <p:extLst>
      <p:ext uri="{BB962C8B-B14F-4D97-AF65-F5344CB8AC3E}">
        <p14:creationId xmlns:p14="http://schemas.microsoft.com/office/powerpoint/2010/main" val="56729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305800" cy="838200"/>
          </a:xfrm>
        </p:spPr>
        <p:txBody>
          <a:bodyPr>
            <a:normAutofit/>
          </a:bodyPr>
          <a:lstStyle/>
          <a:p>
            <a:r>
              <a:rPr lang="en-CA" sz="3600" dirty="0" err="1" smtClean="0"/>
              <a:t>Jülich</a:t>
            </a:r>
            <a:r>
              <a:rPr lang="en-CA" sz="3600" dirty="0" smtClean="0"/>
              <a:t>-Cleves Crisis, 1609-10</a:t>
            </a:r>
            <a:endParaRPr lang="en-CA" sz="3600" dirty="0"/>
          </a:p>
        </p:txBody>
      </p:sp>
      <p:sp>
        <p:nvSpPr>
          <p:cNvPr id="3" name="Content Placeholder 2"/>
          <p:cNvSpPr>
            <a:spLocks noGrp="1"/>
          </p:cNvSpPr>
          <p:nvPr>
            <p:ph idx="1"/>
          </p:nvPr>
        </p:nvSpPr>
        <p:spPr>
          <a:xfrm>
            <a:off x="304800" y="990600"/>
            <a:ext cx="8458200" cy="5638800"/>
          </a:xfrm>
        </p:spPr>
        <p:txBody>
          <a:bodyPr>
            <a:normAutofit/>
          </a:bodyPr>
          <a:lstStyle/>
          <a:p>
            <a:r>
              <a:rPr lang="en-CA" dirty="0" smtClean="0"/>
              <a:t>intervention of Archduke Leopold</a:t>
            </a:r>
          </a:p>
          <a:p>
            <a:r>
              <a:rPr lang="en-CA" dirty="0" smtClean="0"/>
              <a:t>intervention of France</a:t>
            </a:r>
          </a:p>
          <a:p>
            <a:pPr lvl="1"/>
            <a:r>
              <a:rPr lang="en-CA" dirty="0" smtClean="0"/>
              <a:t>contradiction:  opposing Spanish and Austrian Habsburgs; asserting Catholic identity</a:t>
            </a:r>
          </a:p>
          <a:p>
            <a:pPr lvl="1"/>
            <a:r>
              <a:rPr lang="en-CA" dirty="0" smtClean="0"/>
              <a:t>slow march</a:t>
            </a:r>
          </a:p>
          <a:p>
            <a:r>
              <a:rPr lang="en-CA" dirty="0" smtClean="0"/>
              <a:t>German intervention</a:t>
            </a:r>
          </a:p>
          <a:p>
            <a:pPr lvl="1"/>
            <a:r>
              <a:rPr lang="en-CA" dirty="0" smtClean="0"/>
              <a:t>Catholic League kept its distance.</a:t>
            </a:r>
          </a:p>
          <a:p>
            <a:pPr lvl="1"/>
            <a:r>
              <a:rPr lang="en-CA" dirty="0" err="1" smtClean="0"/>
              <a:t>Rhenish</a:t>
            </a:r>
            <a:r>
              <a:rPr lang="en-CA" dirty="0" smtClean="0"/>
              <a:t> Palatinate mobilized troops.</a:t>
            </a:r>
          </a:p>
          <a:p>
            <a:pPr lvl="1"/>
            <a:r>
              <a:rPr lang="en-CA" dirty="0" smtClean="0"/>
              <a:t>1 September 1610:  garrison in </a:t>
            </a:r>
            <a:r>
              <a:rPr lang="en-CA" dirty="0" err="1" smtClean="0"/>
              <a:t>Jülich</a:t>
            </a:r>
            <a:r>
              <a:rPr lang="en-CA" dirty="0" smtClean="0"/>
              <a:t> surrendered to French, Dutch, and Union soldiers.</a:t>
            </a:r>
          </a:p>
          <a:p>
            <a:r>
              <a:rPr lang="en-CA" dirty="0" smtClean="0"/>
              <a:t>prohibitive costs, </a:t>
            </a:r>
            <a:r>
              <a:rPr lang="en-CA" smtClean="0"/>
              <a:t>unwilling contributors</a:t>
            </a:r>
            <a:endParaRPr lang="en-CA" dirty="0"/>
          </a:p>
        </p:txBody>
      </p:sp>
    </p:spTree>
    <p:extLst>
      <p:ext uri="{BB962C8B-B14F-4D97-AF65-F5344CB8AC3E}">
        <p14:creationId xmlns:p14="http://schemas.microsoft.com/office/powerpoint/2010/main" val="408735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Chapter 8: On the Brink</a:t>
            </a:r>
            <a:endParaRPr lang="en-CA" dirty="0"/>
          </a:p>
        </p:txBody>
      </p:sp>
      <p:sp>
        <p:nvSpPr>
          <p:cNvPr id="3" name="Content Placeholder 2"/>
          <p:cNvSpPr>
            <a:spLocks noGrp="1"/>
          </p:cNvSpPr>
          <p:nvPr>
            <p:ph idx="1"/>
          </p:nvPr>
        </p:nvSpPr>
        <p:spPr/>
        <p:txBody>
          <a:bodyPr/>
          <a:lstStyle/>
          <a:p>
            <a:r>
              <a:rPr lang="en-CA" dirty="0" smtClean="0"/>
              <a:t>Central question:</a:t>
            </a:r>
          </a:p>
          <a:p>
            <a:pPr lvl="1">
              <a:spcAft>
                <a:spcPts val="1200"/>
              </a:spcAft>
            </a:pPr>
            <a:r>
              <a:rPr lang="en-CA" dirty="0" smtClean="0"/>
              <a:t>Was the Empire on the brink of war by 1617?</a:t>
            </a:r>
          </a:p>
          <a:p>
            <a:r>
              <a:rPr lang="en-CA" dirty="0" smtClean="0"/>
              <a:t>Central problem:</a:t>
            </a:r>
          </a:p>
          <a:p>
            <a:pPr lvl="1">
              <a:spcAft>
                <a:spcPts val="1200"/>
              </a:spcAft>
            </a:pPr>
            <a:r>
              <a:rPr lang="en-CA" dirty="0" smtClean="0"/>
              <a:t>Who will succeed Emperor Matthias (1612-1619)?</a:t>
            </a:r>
          </a:p>
          <a:p>
            <a:r>
              <a:rPr lang="en-CA" dirty="0" smtClean="0"/>
              <a:t>“Rudolf’s death and Archduke Matthias’s succession in 1612 saw many problems being tackled with considerable success” (p. 239).</a:t>
            </a:r>
          </a:p>
        </p:txBody>
      </p:sp>
    </p:spTree>
    <p:extLst>
      <p:ext uri="{BB962C8B-B14F-4D97-AF65-F5344CB8AC3E}">
        <p14:creationId xmlns:p14="http://schemas.microsoft.com/office/powerpoint/2010/main" val="179441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3196" y="24143"/>
            <a:ext cx="5562600" cy="1143000"/>
          </a:xfrm>
        </p:spPr>
        <p:txBody>
          <a:bodyPr>
            <a:normAutofit/>
          </a:bodyPr>
          <a:lstStyle/>
          <a:p>
            <a:r>
              <a:rPr lang="en-CA" sz="3600" dirty="0" smtClean="0"/>
              <a:t>Successor for Rudolf II</a:t>
            </a:r>
            <a:endParaRPr lang="en-CA" sz="3600" dirty="0"/>
          </a:p>
        </p:txBody>
      </p:sp>
      <p:sp>
        <p:nvSpPr>
          <p:cNvPr id="3" name="Content Placeholder 2"/>
          <p:cNvSpPr>
            <a:spLocks noGrp="1"/>
          </p:cNvSpPr>
          <p:nvPr>
            <p:ph idx="1"/>
          </p:nvPr>
        </p:nvSpPr>
        <p:spPr>
          <a:xfrm>
            <a:off x="457200" y="1295400"/>
            <a:ext cx="4724400" cy="5013960"/>
          </a:xfrm>
        </p:spPr>
        <p:txBody>
          <a:bodyPr/>
          <a:lstStyle/>
          <a:p>
            <a:r>
              <a:rPr lang="en-CA" dirty="0" smtClean="0"/>
              <a:t>Archduke Leopold’s army enters Prague, 1611</a:t>
            </a:r>
          </a:p>
          <a:p>
            <a:r>
              <a:rPr lang="en-CA" dirty="0" smtClean="0"/>
              <a:t>Archduke Matthias’ army enters Prague, 1611</a:t>
            </a:r>
          </a:p>
          <a:p>
            <a:r>
              <a:rPr lang="en-CA" dirty="0" smtClean="0"/>
              <a:t>Matthias elected Holy Roman Emperor on 13 June 1612.  (Rudolf II died on 20 January.)</a:t>
            </a:r>
          </a:p>
        </p:txBody>
      </p:sp>
    </p:spTree>
    <p:extLst>
      <p:ext uri="{BB962C8B-B14F-4D97-AF65-F5344CB8AC3E}">
        <p14:creationId xmlns:p14="http://schemas.microsoft.com/office/powerpoint/2010/main" val="65454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normAutofit fontScale="90000"/>
          </a:bodyPr>
          <a:lstStyle/>
          <a:p>
            <a:r>
              <a:rPr lang="en-CA" dirty="0" smtClean="0"/>
              <a:t>Melchior </a:t>
            </a:r>
            <a:r>
              <a:rPr lang="en-CA" dirty="0" err="1" smtClean="0"/>
              <a:t>Klesl</a:t>
            </a:r>
            <a:r>
              <a:rPr lang="en-CA" dirty="0" smtClean="0"/>
              <a:t> and compromise</a:t>
            </a:r>
            <a:endParaRPr lang="en-CA" dirty="0"/>
          </a:p>
        </p:txBody>
      </p:sp>
      <p:sp>
        <p:nvSpPr>
          <p:cNvPr id="3" name="Content Placeholder 2"/>
          <p:cNvSpPr>
            <a:spLocks noGrp="1"/>
          </p:cNvSpPr>
          <p:nvPr>
            <p:ph idx="1"/>
          </p:nvPr>
        </p:nvSpPr>
        <p:spPr>
          <a:xfrm>
            <a:off x="152400" y="1219200"/>
            <a:ext cx="4648200" cy="5090160"/>
          </a:xfrm>
        </p:spPr>
        <p:txBody>
          <a:bodyPr/>
          <a:lstStyle/>
          <a:p>
            <a:r>
              <a:rPr lang="en-CA" dirty="0" smtClean="0"/>
              <a:t>Austrian </a:t>
            </a:r>
            <a:r>
              <a:rPr lang="en-CA" dirty="0"/>
              <a:t>Estates</a:t>
            </a:r>
          </a:p>
          <a:p>
            <a:r>
              <a:rPr lang="en-CA" dirty="0"/>
              <a:t>composition before </a:t>
            </a:r>
            <a:r>
              <a:rPr lang="en-CA" dirty="0" smtClean="0"/>
              <a:t>succession</a:t>
            </a:r>
          </a:p>
          <a:p>
            <a:r>
              <a:rPr lang="en-CA" dirty="0" smtClean="0"/>
              <a:t>bi-partisan committee</a:t>
            </a:r>
          </a:p>
          <a:p>
            <a:r>
              <a:rPr lang="en-CA" dirty="0" smtClean="0"/>
              <a:t>goal of compromise</a:t>
            </a:r>
          </a:p>
          <a:p>
            <a:r>
              <a:rPr lang="en-CA" dirty="0" smtClean="0"/>
              <a:t>Protestant suspicions, Catholic anxiety</a:t>
            </a:r>
          </a:p>
          <a:p>
            <a:r>
              <a:rPr lang="en-CA" dirty="0" smtClean="0"/>
              <a:t>1613 Reichstag</a:t>
            </a:r>
          </a:p>
          <a:p>
            <a:r>
              <a:rPr lang="en-CA" dirty="0" smtClean="0"/>
              <a:t>disrupting the Catholic league</a:t>
            </a:r>
            <a:endParaRPr lang="en-CA" dirty="0"/>
          </a:p>
          <a:p>
            <a:endParaRPr lang="en-CA" dirty="0"/>
          </a:p>
        </p:txBody>
      </p:sp>
    </p:spTree>
    <p:extLst>
      <p:ext uri="{BB962C8B-B14F-4D97-AF65-F5344CB8AC3E}">
        <p14:creationId xmlns:p14="http://schemas.microsoft.com/office/powerpoint/2010/main" val="3840081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sz="3600" dirty="0" smtClean="0"/>
              <a:t>Hist. 321 Reminders</a:t>
            </a:r>
            <a:endParaRPr lang="en-CA" sz="3600" dirty="0"/>
          </a:p>
        </p:txBody>
      </p:sp>
      <p:sp>
        <p:nvSpPr>
          <p:cNvPr id="3" name="Content Placeholder 2"/>
          <p:cNvSpPr>
            <a:spLocks noGrp="1"/>
          </p:cNvSpPr>
          <p:nvPr>
            <p:ph idx="1"/>
          </p:nvPr>
        </p:nvSpPr>
        <p:spPr>
          <a:xfrm>
            <a:off x="228600" y="1143000"/>
            <a:ext cx="8763000" cy="5166360"/>
          </a:xfrm>
        </p:spPr>
        <p:txBody>
          <a:bodyPr/>
          <a:lstStyle/>
          <a:p>
            <a:pPr marL="651510" indent="-514350">
              <a:buFont typeface="+mj-lt"/>
              <a:buAutoNum type="arabicPeriod"/>
            </a:pPr>
            <a:r>
              <a:rPr lang="en-CA" dirty="0" smtClean="0"/>
              <a:t>Test next week: </a:t>
            </a:r>
            <a:r>
              <a:rPr lang="en-CA" dirty="0" smtClean="0">
                <a:solidFill>
                  <a:srgbClr val="FFFF00"/>
                </a:solidFill>
              </a:rPr>
              <a:t>Tuesday, 27 January</a:t>
            </a:r>
            <a:r>
              <a:rPr lang="en-CA" dirty="0" smtClean="0"/>
              <a:t>.</a:t>
            </a:r>
          </a:p>
          <a:p>
            <a:pPr marL="651510" indent="-514350">
              <a:buFont typeface="+mj-lt"/>
              <a:buAutoNum type="arabicPeriod"/>
            </a:pPr>
            <a:r>
              <a:rPr lang="en-CA" dirty="0" smtClean="0"/>
              <a:t>Leading class discussion: volunteers required! </a:t>
            </a:r>
            <a:r>
              <a:rPr lang="en-CA" dirty="0"/>
              <a:t>See </a:t>
            </a:r>
            <a:r>
              <a:rPr lang="en-CA" dirty="0">
                <a:hlinkClick r:id="rId2"/>
              </a:rPr>
              <a:t>http://www.sfu.ca/~</a:t>
            </a:r>
            <a:r>
              <a:rPr lang="en-CA" dirty="0" smtClean="0">
                <a:hlinkClick r:id="rId2"/>
              </a:rPr>
              <a:t>pabel/321 discussion.pdf</a:t>
            </a:r>
            <a:r>
              <a:rPr lang="en-CA" dirty="0" smtClean="0"/>
              <a:t> </a:t>
            </a:r>
          </a:p>
          <a:p>
            <a:pPr marL="651510" indent="-514350">
              <a:buFont typeface="+mj-lt"/>
              <a:buAutoNum type="arabicPeriod"/>
            </a:pPr>
            <a:r>
              <a:rPr lang="en-CA" dirty="0" smtClean="0">
                <a:solidFill>
                  <a:srgbClr val="FFFF00"/>
                </a:solidFill>
              </a:rPr>
              <a:t>Choose the topic of your research paper!  </a:t>
            </a:r>
            <a:r>
              <a:rPr lang="en-CA" dirty="0" smtClean="0"/>
              <a:t>Preliminary Bibliographies are due on </a:t>
            </a:r>
            <a:r>
              <a:rPr lang="en-CA" dirty="0" smtClean="0">
                <a:solidFill>
                  <a:srgbClr val="FFFF00"/>
                </a:solidFill>
              </a:rPr>
              <a:t>5 February</a:t>
            </a:r>
            <a:r>
              <a:rPr lang="en-CA" dirty="0" smtClean="0"/>
              <a:t>.  Meticulously follow the format for bibliography posted on the 321 home page.</a:t>
            </a:r>
          </a:p>
          <a:p>
            <a:endParaRPr lang="en-CA" dirty="0"/>
          </a:p>
        </p:txBody>
      </p:sp>
    </p:spTree>
    <p:extLst>
      <p:ext uri="{BB962C8B-B14F-4D97-AF65-F5344CB8AC3E}">
        <p14:creationId xmlns:p14="http://schemas.microsoft.com/office/powerpoint/2010/main" val="20677181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err="1" smtClean="0"/>
              <a:t>Jülich</a:t>
            </a:r>
            <a:r>
              <a:rPr lang="en-CA" dirty="0" smtClean="0"/>
              <a:t>-Cleves dispute, 1614</a:t>
            </a:r>
          </a:p>
          <a:p>
            <a:pPr lvl="1"/>
            <a:r>
              <a:rPr lang="en-CA" dirty="0" smtClean="0"/>
              <a:t>Calvinist Brandenburg governor vs. </a:t>
            </a:r>
            <a:r>
              <a:rPr lang="en-CA" dirty="0" err="1" smtClean="0"/>
              <a:t>Pfalz-Neuburg</a:t>
            </a:r>
            <a:r>
              <a:rPr lang="en-CA" dirty="0" smtClean="0"/>
              <a:t> governor (Wolfgang Wilhelm who announced his conversion to Catholicism in 1614)</a:t>
            </a:r>
          </a:p>
          <a:p>
            <a:pPr lvl="1"/>
            <a:r>
              <a:rPr lang="en-CA" dirty="0" smtClean="0"/>
              <a:t>Spanish and Dutch involvement:  3:1 garrisons</a:t>
            </a:r>
          </a:p>
          <a:p>
            <a:r>
              <a:rPr lang="en-CA" dirty="0" smtClean="0"/>
              <a:t>Protestant Union falters (p. 254)</a:t>
            </a:r>
          </a:p>
          <a:p>
            <a:r>
              <a:rPr lang="en-CA" dirty="0" smtClean="0"/>
              <a:t>cases about violation of religious peace decline</a:t>
            </a:r>
          </a:p>
          <a:p>
            <a:r>
              <a:rPr lang="en-CA" dirty="0" smtClean="0"/>
              <a:t>caseload of </a:t>
            </a:r>
            <a:r>
              <a:rPr lang="en-CA" i="1" dirty="0" err="1" smtClean="0"/>
              <a:t>Reichshofrat</a:t>
            </a:r>
            <a:r>
              <a:rPr lang="en-CA" dirty="0" smtClean="0"/>
              <a:t> increases</a:t>
            </a:r>
            <a:endParaRPr lang="en-CA" dirty="0"/>
          </a:p>
        </p:txBody>
      </p:sp>
    </p:spTree>
    <p:extLst>
      <p:ext uri="{BB962C8B-B14F-4D97-AF65-F5344CB8AC3E}">
        <p14:creationId xmlns:p14="http://schemas.microsoft.com/office/powerpoint/2010/main" val="6406703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600" dirty="0" err="1" smtClean="0"/>
              <a:t>Uskok</a:t>
            </a:r>
            <a:r>
              <a:rPr lang="en-CA" sz="3600" dirty="0" smtClean="0"/>
              <a:t> War and the Habsburg Succession, 1615-1617</a:t>
            </a:r>
            <a:endParaRPr lang="en-CA" sz="3600" dirty="0"/>
          </a:p>
        </p:txBody>
      </p:sp>
      <p:sp>
        <p:nvSpPr>
          <p:cNvPr id="3" name="Content Placeholder 2"/>
          <p:cNvSpPr>
            <a:spLocks noGrp="1"/>
          </p:cNvSpPr>
          <p:nvPr>
            <p:ph idx="1"/>
          </p:nvPr>
        </p:nvSpPr>
        <p:spPr/>
        <p:txBody>
          <a:bodyPr/>
          <a:lstStyle/>
          <a:p>
            <a:r>
              <a:rPr lang="en-CA" dirty="0" smtClean="0"/>
              <a:t>“The main threat to peace was not confessional tension in the Empire, but the continued uncertainty surrounding the Habsburg succession.  Matters were brought to a head by renewed trouble on the Ottoman-Habsburg frontier that led to far more serious fighting than that around </a:t>
            </a:r>
            <a:r>
              <a:rPr lang="en-CA" dirty="0" err="1" smtClean="0"/>
              <a:t>Jülich</a:t>
            </a:r>
            <a:r>
              <a:rPr lang="en-CA" dirty="0" smtClean="0"/>
              <a:t>” (p. 255)</a:t>
            </a:r>
          </a:p>
          <a:p>
            <a:pPr lvl="1"/>
            <a:r>
              <a:rPr lang="en-CA" dirty="0" smtClean="0">
                <a:solidFill>
                  <a:srgbClr val="FFFF00"/>
                </a:solidFill>
              </a:rPr>
              <a:t>Why is this quotation important in the context of Wilson’s argument?</a:t>
            </a:r>
            <a:endParaRPr lang="en-CA" dirty="0">
              <a:solidFill>
                <a:srgbClr val="FFFF00"/>
              </a:solidFill>
            </a:endParaRPr>
          </a:p>
        </p:txBody>
      </p:sp>
    </p:spTree>
    <p:extLst>
      <p:ext uri="{BB962C8B-B14F-4D97-AF65-F5344CB8AC3E}">
        <p14:creationId xmlns:p14="http://schemas.microsoft.com/office/powerpoint/2010/main" val="2227932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CA" sz="3600" dirty="0" err="1" smtClean="0"/>
              <a:t>Uskok</a:t>
            </a:r>
            <a:r>
              <a:rPr lang="en-CA" sz="3600" dirty="0" smtClean="0"/>
              <a:t> War and the Habsburg Succession, 1615-1617</a:t>
            </a:r>
            <a:endParaRPr lang="en-CA" sz="3600" dirty="0"/>
          </a:p>
        </p:txBody>
      </p:sp>
      <p:sp>
        <p:nvSpPr>
          <p:cNvPr id="3" name="Content Placeholder 2"/>
          <p:cNvSpPr>
            <a:spLocks noGrp="1"/>
          </p:cNvSpPr>
          <p:nvPr>
            <p:ph idx="1"/>
          </p:nvPr>
        </p:nvSpPr>
        <p:spPr>
          <a:xfrm>
            <a:off x="457200" y="1371600"/>
            <a:ext cx="8229600" cy="5181600"/>
          </a:xfrm>
        </p:spPr>
        <p:txBody>
          <a:bodyPr>
            <a:normAutofit lnSpcReduction="10000"/>
          </a:bodyPr>
          <a:lstStyle/>
          <a:p>
            <a:r>
              <a:rPr lang="en-CA" dirty="0" err="1" smtClean="0"/>
              <a:t>Uskoks</a:t>
            </a:r>
            <a:r>
              <a:rPr lang="en-CA" dirty="0" smtClean="0"/>
              <a:t> </a:t>
            </a:r>
            <a:r>
              <a:rPr lang="en-CA" dirty="0" err="1" smtClean="0"/>
              <a:t>vs</a:t>
            </a:r>
            <a:r>
              <a:rPr lang="en-CA" dirty="0" smtClean="0"/>
              <a:t> Venice</a:t>
            </a:r>
          </a:p>
          <a:p>
            <a:r>
              <a:rPr lang="en-CA" dirty="0" smtClean="0"/>
              <a:t>Anglo-Dutch support for Venice</a:t>
            </a:r>
          </a:p>
          <a:p>
            <a:r>
              <a:rPr lang="en-CA" dirty="0" smtClean="0"/>
              <a:t>Spanish support for </a:t>
            </a:r>
            <a:r>
              <a:rPr lang="en-CA" dirty="0" err="1" smtClean="0"/>
              <a:t>Uskoks</a:t>
            </a:r>
            <a:r>
              <a:rPr lang="en-CA" dirty="0" smtClean="0"/>
              <a:t> / Austrian Habsburgs</a:t>
            </a:r>
          </a:p>
          <a:p>
            <a:r>
              <a:rPr lang="en-CA" dirty="0" smtClean="0"/>
              <a:t>Solution 1:  Treaty of Madrid (1617)</a:t>
            </a:r>
          </a:p>
          <a:p>
            <a:pPr lvl="1"/>
            <a:r>
              <a:rPr lang="en-CA" dirty="0" smtClean="0"/>
              <a:t>The Habsburgs agree to relocate the </a:t>
            </a:r>
            <a:r>
              <a:rPr lang="en-CA" dirty="0" err="1" smtClean="0"/>
              <a:t>Uskoks</a:t>
            </a:r>
            <a:r>
              <a:rPr lang="en-CA" dirty="0" smtClean="0"/>
              <a:t> in return for Venice’s military withdrawal.</a:t>
            </a:r>
          </a:p>
          <a:p>
            <a:r>
              <a:rPr lang="en-CA" dirty="0" smtClean="0"/>
              <a:t>Solution 2:  </a:t>
            </a:r>
            <a:r>
              <a:rPr lang="en-CA" dirty="0" err="1" smtClean="0"/>
              <a:t>Oñate</a:t>
            </a:r>
            <a:r>
              <a:rPr lang="en-CA" dirty="0" smtClean="0"/>
              <a:t> Treaty (1617) = Document 9</a:t>
            </a:r>
          </a:p>
          <a:p>
            <a:pPr marL="1042416" lvl="1" indent="-457200">
              <a:buFont typeface="+mj-lt"/>
              <a:buAutoNum type="arabicPeriod"/>
            </a:pPr>
            <a:r>
              <a:rPr lang="en-CA" sz="2800" dirty="0" smtClean="0">
                <a:solidFill>
                  <a:srgbClr val="FFFF00"/>
                </a:solidFill>
              </a:rPr>
              <a:t>What is the basic </a:t>
            </a:r>
            <a:r>
              <a:rPr lang="en-CA" sz="2800" i="1" dirty="0" smtClean="0">
                <a:solidFill>
                  <a:srgbClr val="FFFF00"/>
                </a:solidFill>
              </a:rPr>
              <a:t>quid pro quo</a:t>
            </a:r>
            <a:r>
              <a:rPr lang="en-CA" sz="2800" dirty="0" smtClean="0">
                <a:solidFill>
                  <a:srgbClr val="FFFF00"/>
                </a:solidFill>
              </a:rPr>
              <a:t> of this treaty?</a:t>
            </a:r>
          </a:p>
          <a:p>
            <a:pPr marL="1042416" lvl="1" indent="-457200">
              <a:buFont typeface="+mj-lt"/>
              <a:buAutoNum type="arabicPeriod"/>
            </a:pPr>
            <a:r>
              <a:rPr lang="en-CA" sz="2800" dirty="0" smtClean="0">
                <a:solidFill>
                  <a:srgbClr val="FFFF00"/>
                </a:solidFill>
              </a:rPr>
              <a:t>Why did it make sense for Ferdinand to keep this treaty secret?</a:t>
            </a:r>
            <a:endParaRPr lang="en-CA" sz="2800" dirty="0">
              <a:solidFill>
                <a:srgbClr val="FFFF00"/>
              </a:solidFill>
            </a:endParaRPr>
          </a:p>
        </p:txBody>
      </p:sp>
    </p:spTree>
    <p:extLst>
      <p:ext uri="{BB962C8B-B14F-4D97-AF65-F5344CB8AC3E}">
        <p14:creationId xmlns:p14="http://schemas.microsoft.com/office/powerpoint/2010/main" val="21779088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4343400" cy="838200"/>
          </a:xfrm>
        </p:spPr>
        <p:txBody>
          <a:bodyPr>
            <a:noAutofit/>
          </a:bodyPr>
          <a:lstStyle/>
          <a:p>
            <a:r>
              <a:rPr lang="en-CA" sz="3600" dirty="0" smtClean="0"/>
              <a:t>On the brink?</a:t>
            </a:r>
            <a:endParaRPr lang="en-CA" sz="3600" dirty="0"/>
          </a:p>
        </p:txBody>
      </p:sp>
      <p:sp>
        <p:nvSpPr>
          <p:cNvPr id="3" name="Content Placeholder 2"/>
          <p:cNvSpPr>
            <a:spLocks noGrp="1"/>
          </p:cNvSpPr>
          <p:nvPr>
            <p:ph idx="1"/>
          </p:nvPr>
        </p:nvSpPr>
        <p:spPr>
          <a:xfrm>
            <a:off x="114677" y="1066800"/>
            <a:ext cx="4914523" cy="5248656"/>
          </a:xfrm>
        </p:spPr>
        <p:txBody>
          <a:bodyPr>
            <a:normAutofit/>
          </a:bodyPr>
          <a:lstStyle/>
          <a:p>
            <a:r>
              <a:rPr lang="en-CA" dirty="0" smtClean="0"/>
              <a:t>Protestant disunity</a:t>
            </a:r>
          </a:p>
          <a:p>
            <a:pPr lvl="1"/>
            <a:r>
              <a:rPr lang="en-CA" dirty="0" smtClean="0"/>
              <a:t>the plight of the Union</a:t>
            </a:r>
          </a:p>
          <a:p>
            <a:pPr lvl="1"/>
            <a:r>
              <a:rPr lang="en-CA" dirty="0" smtClean="0"/>
              <a:t>Palatine millenarianism</a:t>
            </a:r>
          </a:p>
          <a:p>
            <a:pPr lvl="1"/>
            <a:r>
              <a:rPr lang="en-CA" dirty="0" smtClean="0"/>
              <a:t>stalwart Saxony</a:t>
            </a:r>
          </a:p>
          <a:p>
            <a:pPr lvl="2"/>
            <a:r>
              <a:rPr lang="en-CA" sz="2400" dirty="0" smtClean="0"/>
              <a:t>Matthias </a:t>
            </a:r>
            <a:r>
              <a:rPr lang="en-CA" sz="2400" dirty="0" err="1" smtClean="0"/>
              <a:t>Hoë</a:t>
            </a:r>
            <a:r>
              <a:rPr lang="en-CA" sz="2400" dirty="0" smtClean="0"/>
              <a:t> von </a:t>
            </a:r>
            <a:r>
              <a:rPr lang="en-CA" sz="2400" dirty="0" err="1" smtClean="0"/>
              <a:t>Hoënegg</a:t>
            </a:r>
            <a:endParaRPr lang="en-CA" sz="2400" dirty="0" smtClean="0"/>
          </a:p>
          <a:p>
            <a:pPr lvl="2"/>
            <a:r>
              <a:rPr lang="en-CA" sz="2400" dirty="0" smtClean="0"/>
              <a:t>1617 celebrations</a:t>
            </a:r>
          </a:p>
          <a:p>
            <a:r>
              <a:rPr lang="en-CA" dirty="0" smtClean="0"/>
              <a:t>Composition fails</a:t>
            </a:r>
          </a:p>
          <a:p>
            <a:pPr lvl="1"/>
            <a:r>
              <a:rPr lang="en-CA" dirty="0" smtClean="0"/>
              <a:t>Catholics and Protestant disunity</a:t>
            </a:r>
          </a:p>
          <a:p>
            <a:pPr lvl="1"/>
            <a:r>
              <a:rPr lang="en-CA" dirty="0" smtClean="0"/>
              <a:t>succession vs. resolution of religious disputes</a:t>
            </a:r>
          </a:p>
          <a:p>
            <a:endParaRPr lang="en-CA" dirty="0"/>
          </a:p>
        </p:txBody>
      </p:sp>
    </p:spTree>
    <p:extLst>
      <p:ext uri="{BB962C8B-B14F-4D97-AF65-F5344CB8AC3E}">
        <p14:creationId xmlns:p14="http://schemas.microsoft.com/office/powerpoint/2010/main" val="417806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868362"/>
          </a:xfrm>
        </p:spPr>
        <p:txBody>
          <a:bodyPr/>
          <a:lstStyle/>
          <a:p>
            <a:r>
              <a:rPr lang="en-CA" dirty="0" smtClean="0"/>
              <a:t>Review of  key personalities</a:t>
            </a:r>
            <a:endParaRPr lang="en-CA" dirty="0"/>
          </a:p>
        </p:txBody>
      </p:sp>
      <p:sp>
        <p:nvSpPr>
          <p:cNvPr id="3" name="Content Placeholder 2"/>
          <p:cNvSpPr>
            <a:spLocks noGrp="1"/>
          </p:cNvSpPr>
          <p:nvPr>
            <p:ph idx="1"/>
          </p:nvPr>
        </p:nvSpPr>
        <p:spPr>
          <a:xfrm>
            <a:off x="76200" y="1219200"/>
            <a:ext cx="4724400" cy="5090160"/>
          </a:xfrm>
        </p:spPr>
        <p:txBody>
          <a:bodyPr/>
          <a:lstStyle/>
          <a:p>
            <a:r>
              <a:rPr lang="en-CA" dirty="0" smtClean="0"/>
              <a:t>Frederick V</a:t>
            </a:r>
          </a:p>
          <a:p>
            <a:r>
              <a:rPr lang="en-CA" dirty="0" smtClean="0"/>
              <a:t>Christian of </a:t>
            </a:r>
            <a:r>
              <a:rPr lang="en-CA" dirty="0" err="1" smtClean="0"/>
              <a:t>Anhalt</a:t>
            </a:r>
            <a:endParaRPr lang="en-CA" dirty="0" smtClean="0"/>
          </a:p>
          <a:p>
            <a:r>
              <a:rPr lang="en-CA" dirty="0"/>
              <a:t>Johann Georg of Saxony</a:t>
            </a:r>
          </a:p>
          <a:p>
            <a:r>
              <a:rPr lang="en-CA" dirty="0" err="1" smtClean="0"/>
              <a:t>Maximlian</a:t>
            </a:r>
            <a:r>
              <a:rPr lang="en-CA" dirty="0" smtClean="0"/>
              <a:t> I of Bavaria</a:t>
            </a:r>
          </a:p>
          <a:p>
            <a:r>
              <a:rPr lang="en-CA" dirty="0" smtClean="0"/>
              <a:t>Matthias (1612-1619)</a:t>
            </a:r>
          </a:p>
          <a:p>
            <a:r>
              <a:rPr lang="en-CA" dirty="0" smtClean="0"/>
              <a:t>Melchior </a:t>
            </a:r>
            <a:r>
              <a:rPr lang="en-CA" dirty="0" err="1" smtClean="0"/>
              <a:t>Klesl</a:t>
            </a:r>
            <a:endParaRPr lang="en-CA" dirty="0" smtClean="0"/>
          </a:p>
          <a:p>
            <a:r>
              <a:rPr lang="en-CA" dirty="0" smtClean="0"/>
              <a:t>Ferdinand II (1619-1637)</a:t>
            </a:r>
          </a:p>
        </p:txBody>
      </p:sp>
    </p:spTree>
    <p:extLst>
      <p:ext uri="{BB962C8B-B14F-4D97-AF65-F5344CB8AC3E}">
        <p14:creationId xmlns:p14="http://schemas.microsoft.com/office/powerpoint/2010/main" val="3303583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
            <a:ext cx="8229600" cy="609600"/>
          </a:xfrm>
        </p:spPr>
        <p:txBody>
          <a:bodyPr>
            <a:normAutofit/>
          </a:bodyPr>
          <a:lstStyle/>
          <a:p>
            <a:r>
              <a:rPr lang="en-US" sz="3600" dirty="0" smtClean="0">
                <a:solidFill>
                  <a:srgbClr val="FFC000"/>
                </a:solidFill>
              </a:rPr>
              <a:t>Rules for Tests</a:t>
            </a:r>
            <a:endParaRPr lang="en-US" sz="3600" dirty="0">
              <a:solidFill>
                <a:srgbClr val="FFC000"/>
              </a:solidFill>
            </a:endParaRPr>
          </a:p>
        </p:txBody>
      </p:sp>
      <p:sp>
        <p:nvSpPr>
          <p:cNvPr id="3" name="Subtitle 2"/>
          <p:cNvSpPr>
            <a:spLocks noGrp="1"/>
          </p:cNvSpPr>
          <p:nvPr>
            <p:ph type="subTitle" idx="1"/>
          </p:nvPr>
        </p:nvSpPr>
        <p:spPr>
          <a:xfrm>
            <a:off x="152400" y="762000"/>
            <a:ext cx="8763000" cy="5943600"/>
          </a:xfrm>
        </p:spPr>
        <p:txBody>
          <a:bodyPr>
            <a:normAutofit fontScale="92500" lnSpcReduction="10000"/>
          </a:bodyPr>
          <a:lstStyle/>
          <a:p>
            <a:pPr marL="514350" indent="-514350" algn="l">
              <a:buFont typeface="+mj-lt"/>
              <a:buAutoNum type="arabicPeriod"/>
              <a:defRPr/>
            </a:pPr>
            <a:r>
              <a:rPr lang="en-US" dirty="0" smtClean="0"/>
              <a:t>Put all personal items under your chair.</a:t>
            </a:r>
          </a:p>
          <a:p>
            <a:pPr marL="514350" indent="-514350" algn="l">
              <a:buFont typeface="+mj-lt"/>
              <a:buAutoNum type="arabicPeriod"/>
              <a:defRPr/>
            </a:pPr>
            <a:r>
              <a:rPr lang="en-US" dirty="0" smtClean="0"/>
              <a:t>You may have only a pen on your desk.  No aids (e.g. dictionaries, text book, notes) are allowed.</a:t>
            </a:r>
          </a:p>
          <a:p>
            <a:pPr marL="514350" indent="-514350" algn="l">
              <a:buFont typeface="+mj-lt"/>
              <a:buAutoNum type="arabicPeriod"/>
              <a:defRPr/>
            </a:pPr>
            <a:r>
              <a:rPr lang="en-US" dirty="0" smtClean="0"/>
              <a:t>Do NOT write your name or anything on or in  the examination booklet. The booklet is only for storage.</a:t>
            </a:r>
          </a:p>
          <a:p>
            <a:pPr marL="514350" indent="-514350" algn="l">
              <a:buFont typeface="+mj-lt"/>
              <a:buAutoNum type="arabicPeriod"/>
              <a:defRPr/>
            </a:pPr>
            <a:r>
              <a:rPr lang="en-US" dirty="0" smtClean="0"/>
              <a:t>Open the booklet ONLY when I tell you. Then take out the test paper and write your name on the test paper where indicated.  </a:t>
            </a:r>
            <a:r>
              <a:rPr lang="en-US" b="1" dirty="0" smtClean="0">
                <a:solidFill>
                  <a:srgbClr val="FFC000"/>
                </a:solidFill>
              </a:rPr>
              <a:t>Write answers only in the space provided</a:t>
            </a:r>
            <a:r>
              <a:rPr lang="en-US" dirty="0" smtClean="0"/>
              <a:t>.</a:t>
            </a:r>
          </a:p>
          <a:p>
            <a:pPr marL="514350" indent="-514350" algn="l">
              <a:buFont typeface="+mj-lt"/>
              <a:buAutoNum type="arabicPeriod"/>
              <a:defRPr/>
            </a:pPr>
            <a:r>
              <a:rPr lang="en-US" dirty="0" smtClean="0"/>
              <a:t>You have 30 minutes to complete the test, which starts at 11:30 sharp.  Don’t arrive late!</a:t>
            </a:r>
          </a:p>
          <a:p>
            <a:pPr marL="514350" indent="-514350" algn="l">
              <a:buFont typeface="+mj-lt"/>
              <a:buAutoNum type="arabicPeriod"/>
              <a:defRPr/>
            </a:pPr>
            <a:r>
              <a:rPr lang="en-US" dirty="0" smtClean="0"/>
              <a:t>When the time is up or when you have completed the quiz, place the test paper in the booklet, and return the booklet to me.</a:t>
            </a:r>
          </a:p>
          <a:p>
            <a:endParaRPr lang="en-US" dirty="0"/>
          </a:p>
        </p:txBody>
      </p:sp>
    </p:spTree>
    <p:extLst>
      <p:ext uri="{BB962C8B-B14F-4D97-AF65-F5344CB8AC3E}">
        <p14:creationId xmlns:p14="http://schemas.microsoft.com/office/powerpoint/2010/main" val="3923212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4400" dirty="0"/>
              <a:t>From Rudolf II to Matthias, </a:t>
            </a:r>
            <a:br>
              <a:rPr lang="en-CA" sz="4400" dirty="0"/>
            </a:br>
            <a:r>
              <a:rPr lang="en-CA" sz="4400" dirty="0"/>
              <a:t>1582-1612</a:t>
            </a:r>
            <a:endParaRPr lang="en-CA" dirty="0"/>
          </a:p>
        </p:txBody>
      </p:sp>
      <p:sp>
        <p:nvSpPr>
          <p:cNvPr id="3" name="Content Placeholder 2"/>
          <p:cNvSpPr>
            <a:spLocks noGrp="1"/>
          </p:cNvSpPr>
          <p:nvPr>
            <p:ph idx="1"/>
          </p:nvPr>
        </p:nvSpPr>
        <p:spPr/>
        <p:txBody>
          <a:bodyPr/>
          <a:lstStyle/>
          <a:p>
            <a:r>
              <a:rPr lang="en-CA" dirty="0" smtClean="0"/>
              <a:t>Religion and the German Princes</a:t>
            </a:r>
          </a:p>
          <a:p>
            <a:r>
              <a:rPr lang="en-CA" dirty="0" smtClean="0"/>
              <a:t>Confession and Imperial Politics to 1608</a:t>
            </a:r>
          </a:p>
          <a:p>
            <a:r>
              <a:rPr lang="en-CA" dirty="0" smtClean="0"/>
              <a:t>Union and </a:t>
            </a:r>
            <a:r>
              <a:rPr lang="en-CA" dirty="0" err="1" smtClean="0"/>
              <a:t>Liga</a:t>
            </a:r>
            <a:r>
              <a:rPr lang="en-CA" dirty="0" smtClean="0"/>
              <a:t> 1608-9</a:t>
            </a:r>
          </a:p>
          <a:p>
            <a:r>
              <a:rPr lang="en-CA" dirty="0" smtClean="0"/>
              <a:t>The </a:t>
            </a:r>
            <a:r>
              <a:rPr lang="en-CA" dirty="0" err="1" smtClean="0"/>
              <a:t>Jülich</a:t>
            </a:r>
            <a:r>
              <a:rPr lang="en-CA" dirty="0" smtClean="0"/>
              <a:t>-Cleves Crisis 1609-10</a:t>
            </a:r>
          </a:p>
          <a:p>
            <a:endParaRPr lang="en-CA" dirty="0"/>
          </a:p>
          <a:p>
            <a:r>
              <a:rPr lang="en-CA" sz="3600" dirty="0" smtClean="0"/>
              <a:t>Did the Empire succumb to an intractable confessional polarization before 1618?</a:t>
            </a:r>
          </a:p>
        </p:txBody>
      </p:sp>
    </p:spTree>
    <p:extLst>
      <p:ext uri="{BB962C8B-B14F-4D97-AF65-F5344CB8AC3E}">
        <p14:creationId xmlns:p14="http://schemas.microsoft.com/office/powerpoint/2010/main" val="1829935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447800"/>
          </a:xfrm>
        </p:spPr>
        <p:txBody>
          <a:bodyPr>
            <a:noAutofit/>
          </a:bodyPr>
          <a:lstStyle/>
          <a:p>
            <a:r>
              <a:rPr lang="en-CA" sz="3200" dirty="0" smtClean="0"/>
              <a:t>Did the Empire succumb to an intractable confessional polarization before 1618?</a:t>
            </a:r>
            <a:endParaRPr lang="en-CA" sz="3200" dirty="0"/>
          </a:p>
        </p:txBody>
      </p:sp>
      <p:sp>
        <p:nvSpPr>
          <p:cNvPr id="3" name="Content Placeholder 2"/>
          <p:cNvSpPr>
            <a:spLocks noGrp="1"/>
          </p:cNvSpPr>
          <p:nvPr>
            <p:ph idx="1"/>
          </p:nvPr>
        </p:nvSpPr>
        <p:spPr>
          <a:xfrm>
            <a:off x="457200" y="1600200"/>
            <a:ext cx="8229600" cy="4953000"/>
          </a:xfrm>
        </p:spPr>
        <p:txBody>
          <a:bodyPr/>
          <a:lstStyle/>
          <a:p>
            <a:r>
              <a:rPr lang="en-CA" dirty="0" err="1" smtClean="0"/>
              <a:t>Landsberg</a:t>
            </a:r>
            <a:r>
              <a:rPr lang="en-CA" dirty="0" smtClean="0"/>
              <a:t> Alliance (1556)</a:t>
            </a:r>
          </a:p>
          <a:p>
            <a:r>
              <a:rPr lang="en-CA" dirty="0" smtClean="0"/>
              <a:t>Protestant Union (1608)</a:t>
            </a:r>
          </a:p>
          <a:p>
            <a:r>
              <a:rPr lang="en-CA" dirty="0" smtClean="0"/>
              <a:t>Catholic League (1609)</a:t>
            </a:r>
          </a:p>
          <a:p>
            <a:r>
              <a:rPr lang="en-CA" dirty="0" smtClean="0"/>
              <a:t>“While tensions mounted in the Empire, there was no inexorable slide towards war, however. The problems were certainly serious, but not insurmountable, particularly if the emperor was prepared to act more forcefully and consistently to provide the impartial guidance most princes desired” (p. 197).</a:t>
            </a:r>
            <a:endParaRPr lang="en-CA" dirty="0"/>
          </a:p>
        </p:txBody>
      </p:sp>
    </p:spTree>
    <p:extLst>
      <p:ext uri="{BB962C8B-B14F-4D97-AF65-F5344CB8AC3E}">
        <p14:creationId xmlns:p14="http://schemas.microsoft.com/office/powerpoint/2010/main" val="1536385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CA" dirty="0" smtClean="0"/>
              <a:t>A lack of </a:t>
            </a:r>
            <a:r>
              <a:rPr lang="en-CA" dirty="0" err="1" smtClean="0"/>
              <a:t>confessionally</a:t>
            </a:r>
            <a:r>
              <a:rPr lang="en-CA" dirty="0" smtClean="0"/>
              <a:t> united fronts</a:t>
            </a:r>
            <a:endParaRPr lang="en-CA" dirty="0"/>
          </a:p>
        </p:txBody>
      </p:sp>
      <p:sp>
        <p:nvSpPr>
          <p:cNvPr id="3" name="Content Placeholder 2"/>
          <p:cNvSpPr>
            <a:spLocks noGrp="1"/>
          </p:cNvSpPr>
          <p:nvPr>
            <p:ph idx="1"/>
          </p:nvPr>
        </p:nvSpPr>
        <p:spPr>
          <a:xfrm>
            <a:off x="228600" y="1600200"/>
            <a:ext cx="5638800" cy="4709160"/>
          </a:xfrm>
        </p:spPr>
        <p:txBody>
          <a:bodyPr/>
          <a:lstStyle/>
          <a:p>
            <a:r>
              <a:rPr lang="en-CA" dirty="0" smtClean="0"/>
              <a:t>Julius </a:t>
            </a:r>
            <a:r>
              <a:rPr lang="en-CA" dirty="0" err="1" smtClean="0"/>
              <a:t>Echter</a:t>
            </a:r>
            <a:r>
              <a:rPr lang="en-CA" dirty="0" smtClean="0"/>
              <a:t> von </a:t>
            </a:r>
            <a:r>
              <a:rPr lang="en-CA" dirty="0" err="1" smtClean="0"/>
              <a:t>Mespelbrunn</a:t>
            </a:r>
            <a:r>
              <a:rPr lang="en-CA" dirty="0" smtClean="0"/>
              <a:t>, Prince Bishop of </a:t>
            </a:r>
            <a:r>
              <a:rPr lang="en-CA" dirty="0" err="1" smtClean="0"/>
              <a:t>Würzburg</a:t>
            </a:r>
            <a:r>
              <a:rPr lang="en-CA" dirty="0" smtClean="0"/>
              <a:t> (1573-1617)</a:t>
            </a:r>
          </a:p>
          <a:p>
            <a:r>
              <a:rPr lang="en-CA" dirty="0" err="1" smtClean="0"/>
              <a:t>Wittelsbach</a:t>
            </a:r>
            <a:r>
              <a:rPr lang="en-CA" dirty="0" smtClean="0"/>
              <a:t> Bavaria and the Austrian Habsburgs</a:t>
            </a:r>
          </a:p>
          <a:p>
            <a:r>
              <a:rPr lang="en-CA" dirty="0" smtClean="0"/>
              <a:t>a Catholic empire</a:t>
            </a:r>
            <a:endParaRPr lang="en-CA" dirty="0"/>
          </a:p>
        </p:txBody>
      </p:sp>
    </p:spTree>
    <p:extLst>
      <p:ext uri="{BB962C8B-B14F-4D97-AF65-F5344CB8AC3E}">
        <p14:creationId xmlns:p14="http://schemas.microsoft.com/office/powerpoint/2010/main" val="1525683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CA" sz="3600" dirty="0" smtClean="0"/>
              <a:t>A lack of </a:t>
            </a:r>
            <a:r>
              <a:rPr lang="en-CA" sz="3600" dirty="0" err="1" smtClean="0"/>
              <a:t>confessionally</a:t>
            </a:r>
            <a:r>
              <a:rPr lang="en-CA" sz="3600" dirty="0" smtClean="0"/>
              <a:t> united fronts</a:t>
            </a:r>
            <a:endParaRPr lang="en-CA" sz="3600" dirty="0"/>
          </a:p>
        </p:txBody>
      </p:sp>
      <p:sp>
        <p:nvSpPr>
          <p:cNvPr id="3" name="Content Placeholder 2"/>
          <p:cNvSpPr>
            <a:spLocks noGrp="1"/>
          </p:cNvSpPr>
          <p:nvPr>
            <p:ph idx="1"/>
          </p:nvPr>
        </p:nvSpPr>
        <p:spPr>
          <a:xfrm>
            <a:off x="228600" y="1600200"/>
            <a:ext cx="8534400" cy="4709160"/>
          </a:xfrm>
        </p:spPr>
        <p:txBody>
          <a:bodyPr/>
          <a:lstStyle/>
          <a:p>
            <a:r>
              <a:rPr lang="en-CA" dirty="0" smtClean="0"/>
              <a:t>two Protestant leaders</a:t>
            </a:r>
          </a:p>
          <a:p>
            <a:pPr lvl="1"/>
            <a:r>
              <a:rPr lang="en-CA" sz="2800" dirty="0" smtClean="0"/>
              <a:t>Electorates: </a:t>
            </a:r>
            <a:r>
              <a:rPr lang="en-CA" sz="2800" dirty="0" err="1" smtClean="0"/>
              <a:t>Rhenish</a:t>
            </a:r>
            <a:r>
              <a:rPr lang="en-CA" sz="2800" dirty="0" smtClean="0"/>
              <a:t> Palatinate vs. Saxony</a:t>
            </a:r>
          </a:p>
          <a:p>
            <a:pPr lvl="1"/>
            <a:r>
              <a:rPr lang="en-CA" sz="2800" i="1" dirty="0" err="1" smtClean="0"/>
              <a:t>itio</a:t>
            </a:r>
            <a:r>
              <a:rPr lang="en-CA" sz="2800" i="1" dirty="0" smtClean="0"/>
              <a:t> in </a:t>
            </a:r>
            <a:r>
              <a:rPr lang="en-CA" sz="2800" i="1" dirty="0" err="1" smtClean="0"/>
              <a:t>partes</a:t>
            </a:r>
            <a:endParaRPr lang="en-CA" sz="2800" dirty="0" smtClean="0"/>
          </a:p>
        </p:txBody>
      </p:sp>
    </p:spTree>
    <p:extLst>
      <p:ext uri="{BB962C8B-B14F-4D97-AF65-F5344CB8AC3E}">
        <p14:creationId xmlns:p14="http://schemas.microsoft.com/office/powerpoint/2010/main" val="2854865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600" dirty="0" smtClean="0"/>
              <a:t>A lack of </a:t>
            </a:r>
            <a:r>
              <a:rPr lang="en-CA" sz="3600" dirty="0" err="1" smtClean="0"/>
              <a:t>confessionally</a:t>
            </a:r>
            <a:r>
              <a:rPr lang="en-CA" sz="3600" dirty="0" smtClean="0"/>
              <a:t> united fronts</a:t>
            </a:r>
            <a:endParaRPr lang="en-CA" sz="3600" dirty="0"/>
          </a:p>
        </p:txBody>
      </p:sp>
      <p:sp>
        <p:nvSpPr>
          <p:cNvPr id="3" name="Content Placeholder 2"/>
          <p:cNvSpPr>
            <a:spLocks noGrp="1"/>
          </p:cNvSpPr>
          <p:nvPr>
            <p:ph idx="1"/>
          </p:nvPr>
        </p:nvSpPr>
        <p:spPr/>
        <p:txBody>
          <a:bodyPr>
            <a:normAutofit lnSpcReduction="10000"/>
          </a:bodyPr>
          <a:lstStyle/>
          <a:p>
            <a:r>
              <a:rPr lang="en-CA" dirty="0" smtClean="0"/>
              <a:t>Protestant dynasties: partible inheritance vs. primogeniture:  “…partitions emasculated Protestant territories by dissipating their resources or creating debilitating inheritance disputes” (p. 204)</a:t>
            </a:r>
          </a:p>
          <a:p>
            <a:pPr lvl="1"/>
            <a:r>
              <a:rPr lang="en-CA" dirty="0" smtClean="0"/>
              <a:t>Hessen-Kassel (Calvinist) vs. Hessen-Darmstadt (Lutheran) over Hessen-Marburg</a:t>
            </a:r>
          </a:p>
          <a:p>
            <a:pPr lvl="1"/>
            <a:r>
              <a:rPr lang="en-CA" dirty="0" smtClean="0"/>
              <a:t>Guelph family and Brunswick: </a:t>
            </a:r>
            <a:r>
              <a:rPr lang="en-CA" dirty="0" err="1" smtClean="0"/>
              <a:t>Lüneburg</a:t>
            </a:r>
            <a:r>
              <a:rPr lang="en-CA" dirty="0" smtClean="0"/>
              <a:t> vs. Brunswick-</a:t>
            </a:r>
            <a:r>
              <a:rPr lang="en-CA" dirty="0" err="1" smtClean="0"/>
              <a:t>Wolfenbüttel</a:t>
            </a:r>
            <a:endParaRPr lang="en-CA" dirty="0" smtClean="0"/>
          </a:p>
          <a:p>
            <a:r>
              <a:rPr lang="en-CA" dirty="0" smtClean="0"/>
              <a:t>more disunity: larger vs. smaller territories; struggle for ecclesiastical property</a:t>
            </a:r>
          </a:p>
          <a:p>
            <a:endParaRPr lang="en-CA" dirty="0"/>
          </a:p>
        </p:txBody>
      </p:sp>
    </p:spTree>
    <p:extLst>
      <p:ext uri="{BB962C8B-B14F-4D97-AF65-F5344CB8AC3E}">
        <p14:creationId xmlns:p14="http://schemas.microsoft.com/office/powerpoint/2010/main" val="3853428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6200"/>
            <a:ext cx="7543800" cy="838200"/>
          </a:xfrm>
        </p:spPr>
        <p:txBody>
          <a:bodyPr>
            <a:normAutofit/>
          </a:bodyPr>
          <a:lstStyle/>
          <a:p>
            <a:r>
              <a:rPr lang="en-CA" sz="3600" dirty="0" smtClean="0"/>
              <a:t>Cologne Dispute, 1583-1590</a:t>
            </a:r>
            <a:endParaRPr lang="en-CA" sz="3600" dirty="0"/>
          </a:p>
        </p:txBody>
      </p:sp>
      <p:sp>
        <p:nvSpPr>
          <p:cNvPr id="5" name="Content Placeholder 4"/>
          <p:cNvSpPr>
            <a:spLocks noGrp="1"/>
          </p:cNvSpPr>
          <p:nvPr>
            <p:ph idx="1"/>
          </p:nvPr>
        </p:nvSpPr>
        <p:spPr>
          <a:xfrm>
            <a:off x="152400" y="914400"/>
            <a:ext cx="8077200" cy="5715000"/>
          </a:xfrm>
        </p:spPr>
        <p:txBody>
          <a:bodyPr/>
          <a:lstStyle/>
          <a:p>
            <a:r>
              <a:rPr lang="en-CA" dirty="0" smtClean="0"/>
              <a:t>Significance</a:t>
            </a:r>
          </a:p>
          <a:p>
            <a:pPr lvl="1"/>
            <a:r>
              <a:rPr lang="en-CA" dirty="0" smtClean="0"/>
              <a:t>a test of the Peace of Augsburg</a:t>
            </a:r>
          </a:p>
          <a:p>
            <a:pPr lvl="1"/>
            <a:r>
              <a:rPr lang="en-CA" dirty="0" smtClean="0"/>
              <a:t>the preservation of a Catholic majority in the electoral college</a:t>
            </a:r>
          </a:p>
          <a:p>
            <a:pPr marL="905256" lvl="2" indent="0">
              <a:buNone/>
            </a:pPr>
            <a:endParaRPr lang="en-CA" dirty="0" smtClean="0"/>
          </a:p>
          <a:p>
            <a:pPr lvl="1"/>
            <a:endParaRPr lang="en-CA" dirty="0" smtClean="0"/>
          </a:p>
          <a:p>
            <a:pPr lvl="1"/>
            <a:endParaRPr lang="en-CA" dirty="0"/>
          </a:p>
          <a:p>
            <a:pPr lvl="1"/>
            <a:endParaRPr lang="en-CA" dirty="0" smtClean="0"/>
          </a:p>
          <a:p>
            <a:pPr lvl="1"/>
            <a:endParaRPr lang="en-CA" dirty="0"/>
          </a:p>
          <a:p>
            <a:pPr lvl="1"/>
            <a:endParaRPr lang="en-CA" dirty="0" smtClean="0"/>
          </a:p>
          <a:p>
            <a:pPr lvl="1"/>
            <a:r>
              <a:rPr lang="en-CA" dirty="0" smtClean="0"/>
              <a:t>the extension of Bavarian influence in the Holy Roman Empire</a:t>
            </a:r>
          </a:p>
          <a:p>
            <a:pPr lvl="1"/>
            <a:endParaRPr lang="en-CA" dirty="0"/>
          </a:p>
        </p:txBody>
      </p:sp>
      <p:graphicFrame>
        <p:nvGraphicFramePr>
          <p:cNvPr id="2" name="Table 1"/>
          <p:cNvGraphicFramePr>
            <a:graphicFrameLocks noGrp="1"/>
          </p:cNvGraphicFramePr>
          <p:nvPr>
            <p:extLst>
              <p:ext uri="{D42A27DB-BD31-4B8C-83A1-F6EECF244321}">
                <p14:modId xmlns:p14="http://schemas.microsoft.com/office/powerpoint/2010/main" val="4248177258"/>
              </p:ext>
            </p:extLst>
          </p:nvPr>
        </p:nvGraphicFramePr>
        <p:xfrm>
          <a:off x="1295400" y="2819400"/>
          <a:ext cx="6096000" cy="2286000"/>
        </p:xfrm>
        <a:graphic>
          <a:graphicData uri="http://schemas.openxmlformats.org/drawingml/2006/table">
            <a:tbl>
              <a:tblPr firstRow="1" bandRow="1">
                <a:tableStyleId>{5C22544A-7EE6-4342-B048-85BDC9FD1C3A}</a:tableStyleId>
              </a:tblPr>
              <a:tblGrid>
                <a:gridCol w="3352800"/>
                <a:gridCol w="2743200"/>
              </a:tblGrid>
              <a:tr h="0">
                <a:tc>
                  <a:txBody>
                    <a:bodyPr/>
                    <a:lstStyle/>
                    <a:p>
                      <a:r>
                        <a:rPr lang="en-CA" sz="2400" dirty="0" smtClean="0"/>
                        <a:t>Ecclesiastical</a:t>
                      </a:r>
                      <a:r>
                        <a:rPr lang="en-CA" sz="2400" baseline="0" dirty="0" smtClean="0"/>
                        <a:t> electors</a:t>
                      </a:r>
                      <a:endParaRPr lang="en-CA" sz="2400" dirty="0"/>
                    </a:p>
                  </a:txBody>
                  <a:tcPr/>
                </a:tc>
                <a:tc>
                  <a:txBody>
                    <a:bodyPr/>
                    <a:lstStyle/>
                    <a:p>
                      <a:r>
                        <a:rPr lang="en-CA" sz="2400" dirty="0" smtClean="0"/>
                        <a:t>Secular electors</a:t>
                      </a:r>
                      <a:endParaRPr lang="en-CA" sz="2400" dirty="0"/>
                    </a:p>
                  </a:txBody>
                  <a:tcPr/>
                </a:tc>
              </a:tr>
              <a:tr h="370840">
                <a:tc>
                  <a:txBody>
                    <a:bodyPr/>
                    <a:lstStyle/>
                    <a:p>
                      <a:r>
                        <a:rPr lang="en-CA" sz="2400" dirty="0" smtClean="0"/>
                        <a:t>Mainz</a:t>
                      </a:r>
                      <a:endParaRPr lang="en-CA" sz="2400" dirty="0"/>
                    </a:p>
                  </a:txBody>
                  <a:tcPr/>
                </a:tc>
                <a:tc>
                  <a:txBody>
                    <a:bodyPr/>
                    <a:lstStyle/>
                    <a:p>
                      <a:r>
                        <a:rPr lang="en-CA" sz="2400" dirty="0" smtClean="0"/>
                        <a:t>Bohemia</a:t>
                      </a:r>
                      <a:endParaRPr lang="en-CA" sz="2400" dirty="0"/>
                    </a:p>
                  </a:txBody>
                  <a:tcPr/>
                </a:tc>
              </a:tr>
              <a:tr h="370840">
                <a:tc>
                  <a:txBody>
                    <a:bodyPr/>
                    <a:lstStyle/>
                    <a:p>
                      <a:r>
                        <a:rPr lang="en-CA" sz="2400" dirty="0" smtClean="0"/>
                        <a:t>Cologne</a:t>
                      </a:r>
                      <a:endParaRPr lang="en-CA" sz="2400" dirty="0"/>
                    </a:p>
                  </a:txBody>
                  <a:tcPr/>
                </a:tc>
                <a:tc>
                  <a:txBody>
                    <a:bodyPr/>
                    <a:lstStyle/>
                    <a:p>
                      <a:r>
                        <a:rPr lang="en-CA" sz="2400" dirty="0" smtClean="0"/>
                        <a:t>Saxony</a:t>
                      </a:r>
                      <a:endParaRPr lang="en-CA" sz="2400" dirty="0"/>
                    </a:p>
                  </a:txBody>
                  <a:tcPr/>
                </a:tc>
              </a:tr>
              <a:tr h="370840">
                <a:tc>
                  <a:txBody>
                    <a:bodyPr/>
                    <a:lstStyle/>
                    <a:p>
                      <a:r>
                        <a:rPr lang="en-CA" sz="2400" dirty="0" smtClean="0"/>
                        <a:t>Trier</a:t>
                      </a:r>
                      <a:endParaRPr lang="en-CA" sz="2400" dirty="0"/>
                    </a:p>
                  </a:txBody>
                  <a:tcPr/>
                </a:tc>
                <a:tc>
                  <a:txBody>
                    <a:bodyPr/>
                    <a:lstStyle/>
                    <a:p>
                      <a:r>
                        <a:rPr lang="en-CA" sz="2400" dirty="0" smtClean="0"/>
                        <a:t>Palatinate</a:t>
                      </a:r>
                      <a:endParaRPr lang="en-CA" sz="2400" dirty="0"/>
                    </a:p>
                  </a:txBody>
                  <a:tcPr/>
                </a:tc>
              </a:tr>
              <a:tr h="370840">
                <a:tc>
                  <a:txBody>
                    <a:bodyPr/>
                    <a:lstStyle/>
                    <a:p>
                      <a:endParaRPr lang="en-CA" sz="2400" dirty="0"/>
                    </a:p>
                  </a:txBody>
                  <a:tcPr/>
                </a:tc>
                <a:tc>
                  <a:txBody>
                    <a:bodyPr/>
                    <a:lstStyle/>
                    <a:p>
                      <a:r>
                        <a:rPr lang="en-CA" sz="2400" dirty="0" smtClean="0"/>
                        <a:t>Brandenburg</a:t>
                      </a:r>
                      <a:endParaRPr lang="en-CA" sz="2400" dirty="0"/>
                    </a:p>
                  </a:txBody>
                  <a:tcPr/>
                </a:tc>
              </a:tr>
            </a:tbl>
          </a:graphicData>
        </a:graphic>
      </p:graphicFrame>
    </p:spTree>
    <p:extLst>
      <p:ext uri="{BB962C8B-B14F-4D97-AF65-F5344CB8AC3E}">
        <p14:creationId xmlns:p14="http://schemas.microsoft.com/office/powerpoint/2010/main" val="137149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1779</TotalTime>
  <Words>1272</Words>
  <Application>Microsoft Office PowerPoint</Application>
  <PresentationFormat>On-screen Show (4:3)</PresentationFormat>
  <Paragraphs>168</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Book Antiqua</vt:lpstr>
      <vt:lpstr>Lucida Sans</vt:lpstr>
      <vt:lpstr>Wingdings</vt:lpstr>
      <vt:lpstr>Wingdings 2</vt:lpstr>
      <vt:lpstr>Wingdings 3</vt:lpstr>
      <vt:lpstr>Apex</vt:lpstr>
      <vt:lpstr>History 321:  State and Society in Early Modern Europe: The Thirty Years War</vt:lpstr>
      <vt:lpstr>Hist. 321 Reminders</vt:lpstr>
      <vt:lpstr>Rules for Tests</vt:lpstr>
      <vt:lpstr>From Rudolf II to Matthias,  1582-1612</vt:lpstr>
      <vt:lpstr>Did the Empire succumb to an intractable confessional polarization before 1618?</vt:lpstr>
      <vt:lpstr>A lack of confessionally united fronts</vt:lpstr>
      <vt:lpstr>A lack of confessionally united fronts</vt:lpstr>
      <vt:lpstr>A lack of confessionally united fronts</vt:lpstr>
      <vt:lpstr>Cologne Dispute, 1583-1590</vt:lpstr>
      <vt:lpstr>More controversies</vt:lpstr>
      <vt:lpstr>More controversies</vt:lpstr>
      <vt:lpstr>More controversies</vt:lpstr>
      <vt:lpstr>Protestant Union, Catholic League</vt:lpstr>
      <vt:lpstr>Documents 3-5</vt:lpstr>
      <vt:lpstr>Jülich-Cleves Crisis, 1609-10</vt:lpstr>
      <vt:lpstr>Jülich-Cleves Crisis, 1609-10</vt:lpstr>
      <vt:lpstr>Chapter 8: On the Brink</vt:lpstr>
      <vt:lpstr>Successor for Rudolf II</vt:lpstr>
      <vt:lpstr>Melchior Klesl and compromise</vt:lpstr>
      <vt:lpstr>PowerPoint Presentation</vt:lpstr>
      <vt:lpstr>Uskok War and the Habsburg Succession, 1615-1617</vt:lpstr>
      <vt:lpstr>Uskok War and the Habsburg Succession, 1615-1617</vt:lpstr>
      <vt:lpstr>On the brink?</vt:lpstr>
      <vt:lpstr>Review of  key personalities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 Pabel</cp:lastModifiedBy>
  <cp:revision>61</cp:revision>
  <dcterms:created xsi:type="dcterms:W3CDTF">2006-08-16T00:00:00Z</dcterms:created>
  <dcterms:modified xsi:type="dcterms:W3CDTF">2015-01-16T19:12:16Z</dcterms:modified>
</cp:coreProperties>
</file>